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  <p:embeddedFont>
      <p:font typeface="Century Gothic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7.xml"/><Relationship Id="rId44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45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CenturyGothic-boldItalic.fntdata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2309e7ff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2309e7ff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309e7ff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309e7f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2309e7ff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2309e7ff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309e7ff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2309e7f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309e7ff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309e7ff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309e7ff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2309e7ff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2309e7ff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2309e7f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309e7ff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309e7ff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2309e7f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2309e7f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309e7ff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2309e7ff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22fb800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622fb800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309e7ff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309e7ff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2309e7f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2309e7f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2309e7ff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2309e7ff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22fb800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622fb800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309e7ff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309e7ff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309e7ff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309e7f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2309e7ff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2309e7f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309e7f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2309e7f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2309e7ff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2309e7ff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2309e7f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2309e7f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to Template 1">
  <p:cSld name="Abto Template 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5000" y="-94550"/>
            <a:ext cx="957400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Gothic"/>
              <a:buNone/>
              <a:defRPr i="0" sz="3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22827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752" y="-94550"/>
            <a:ext cx="9577752" cy="53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to Templat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8752" y="-94550"/>
            <a:ext cx="957775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322827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/>
              <a:buNone/>
              <a:defRPr b="0" i="0" sz="1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7653875" y="4568225"/>
            <a:ext cx="142230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8752" y="-94550"/>
            <a:ext cx="957775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95300" y="2181700"/>
            <a:ext cx="755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  <a:defRPr b="1" i="0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00B7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Лише заголовок 1">
  <p:cSld name="Лише заголовок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5"/>
          <p:cNvCxnSpPr/>
          <p:nvPr/>
        </p:nvCxnSpPr>
        <p:spPr>
          <a:xfrm>
            <a:off x="-75225" y="1107725"/>
            <a:ext cx="2761500" cy="0"/>
          </a:xfrm>
          <a:prstGeom prst="straightConnector1">
            <a:avLst/>
          </a:prstGeom>
          <a:noFill/>
          <a:ln cap="flat" cmpd="sng" w="19050">
            <a:solidFill>
              <a:srgbClr val="00B7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8752" y="-94550"/>
            <a:ext cx="957775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  <a:defRPr b="1" i="0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61975" y="1543050"/>
            <a:ext cx="42483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to Template 1 1">
  <p:cSld name="Abto Template 1 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4700" y="-138200"/>
            <a:ext cx="9746926" cy="54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ctrTitle"/>
          </p:nvPr>
        </p:nvSpPr>
        <p:spPr>
          <a:xfrm>
            <a:off x="311700" y="1881055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11700" y="3217530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to Template 1 2">
  <p:cSld name="Abto Template 1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6875" y="-132175"/>
            <a:ext cx="9952325" cy="55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11700" y="3228275"/>
            <a:ext cx="8520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to Template 1 3">
  <p:cSld name="Abto Template 1 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5000" y="-94550"/>
            <a:ext cx="9574002" cy="53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ctrTitle"/>
          </p:nvPr>
        </p:nvSpPr>
        <p:spPr>
          <a:xfrm>
            <a:off x="311700" y="189180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600"/>
              <a:buFont typeface="Roboto"/>
              <a:buNone/>
              <a:defRPr sz="3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330750" y="3228275"/>
            <a:ext cx="8520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 Light"/>
              <a:buNone/>
              <a:defRPr b="0" i="0" sz="3000" u="none" cap="none" strike="noStrike">
                <a:solidFill>
                  <a:srgbClr val="3C78D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Roboto"/>
              <a:buNone/>
              <a:defRPr sz="3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ctrTitle"/>
          </p:nvPr>
        </p:nvSpPr>
        <p:spPr>
          <a:xfrm>
            <a:off x="372400" y="3067675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b="1" i="1" lang="uk" sz="1800">
                <a:solidFill>
                  <a:srgbClr val="CCCCCC"/>
                </a:solidFill>
              </a:rPr>
              <a:t>Baranov Mykola</a:t>
            </a:r>
            <a:endParaRPr b="1" i="1" sz="1800" u="none" cap="none" strike="noStrike">
              <a:solidFill>
                <a:srgbClr val="CCCCCC"/>
              </a:solidFill>
            </a:endParaRPr>
          </a:p>
        </p:txBody>
      </p:sp>
      <p:sp>
        <p:nvSpPr>
          <p:cNvPr id="43" name="Google Shape;43;p9"/>
          <p:cNvSpPr txBox="1"/>
          <p:nvPr/>
        </p:nvSpPr>
        <p:spPr>
          <a:xfrm>
            <a:off x="1316650" y="2186700"/>
            <a:ext cx="67254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SOA/Microservices/3tier/Embed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Microservices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829" y="118400"/>
            <a:ext cx="3667726" cy="49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204275" y="2390550"/>
            <a:ext cx="1651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Monolithic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Microservices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1246900" y="2363700"/>
            <a:ext cx="165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626" y="98063"/>
            <a:ext cx="4100225" cy="49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850" y="4222698"/>
            <a:ext cx="776140" cy="9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Microservices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96" y="107400"/>
            <a:ext cx="5778401" cy="49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246900" y="2363700"/>
            <a:ext cx="16518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Teams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Cooperations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Microservices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1246900" y="2363700"/>
            <a:ext cx="16518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 Pizza Team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00" y="790875"/>
            <a:ext cx="5940502" cy="356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795300" y="21817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Tiers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Tiers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1246900" y="2363700"/>
            <a:ext cx="16518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3 Layers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975" y="765738"/>
            <a:ext cx="6041925" cy="36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Tiers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561975" y="1543050"/>
            <a:ext cx="82728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uk">
                <a:solidFill>
                  <a:srgbClr val="F3F3F3"/>
                </a:solidFill>
              </a:rPr>
              <a:t>Scalability — Each tier can scale horizontally. For example, you can load-balance the Presentation tier among three servers to satisfy more Web requests without adding servers to the Application and Data tiers.</a:t>
            </a:r>
            <a:endParaRPr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uk">
                <a:solidFill>
                  <a:srgbClr val="F3F3F3"/>
                </a:solidFill>
              </a:rPr>
              <a:t>Performance — Because the Presentation tier can cache requests, network utilization is minimized, and the load is reduced on the Application and Data tiers. If needed, you can load-balance any tier.</a:t>
            </a:r>
            <a:endParaRPr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uk">
                <a:solidFill>
                  <a:srgbClr val="F3F3F3"/>
                </a:solidFill>
              </a:rPr>
              <a:t>Availability — If the Application tier server is down and caching is sufficient, the Presentation tier can process Web requests using the cache.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Tiers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561975" y="1543050"/>
            <a:ext cx="82728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uk">
                <a:solidFill>
                  <a:srgbClr val="F3F3F3"/>
                </a:solidFill>
              </a:rPr>
              <a:t>Scalability — Each tier can scale horizontally. For example, you can load-balance the Presentation tier among three servers to satisfy more Web requests without adding servers to the Application and Data tiers.</a:t>
            </a:r>
            <a:endParaRPr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uk">
                <a:solidFill>
                  <a:srgbClr val="F3F3F3"/>
                </a:solidFill>
              </a:rPr>
              <a:t>Performance — Because the Presentation tier can cache requests, network utilization is minimized, and the load is reduced on the Application and Data tiers. If needed, you can load-balance any tier.</a:t>
            </a:r>
            <a:endParaRPr>
              <a:solidFill>
                <a:srgbClr val="F3F3F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uk">
                <a:solidFill>
                  <a:srgbClr val="F3F3F3"/>
                </a:solidFill>
              </a:rPr>
              <a:t>Availability — If the Application tier server is down and caching is sufficient, the Presentation tier can process Web requests using the cache.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795300" y="21817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Embedded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/>
              <a:t>Embedded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561975" y="1276500"/>
            <a:ext cx="82728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Georgia"/>
              <a:buChar char="●"/>
            </a:pPr>
            <a:r>
              <a:rPr lang="uk" sz="16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Limited Resources (Low ROM, RAM &amp; CPU Performance)</a:t>
            </a:r>
            <a:endParaRPr sz="16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Georgia"/>
              <a:buChar char="●"/>
            </a:pPr>
            <a:r>
              <a:rPr lang="uk" sz="16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High Reliability</a:t>
            </a:r>
            <a:endParaRPr sz="16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325" y="2134520"/>
            <a:ext cx="4298000" cy="28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795300" y="21817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Neural Compute Stick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150" y="1276500"/>
            <a:ext cx="5345389" cy="35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Neural Compute Stick with </a:t>
            </a:r>
            <a:r>
              <a:rPr lang="uk"/>
              <a:t>Raspberry</a:t>
            </a:r>
            <a:r>
              <a:rPr lang="uk"/>
              <a:t> PI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363" y="1146800"/>
            <a:ext cx="5773275" cy="38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Google Coral Dev Board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788" y="1276500"/>
            <a:ext cx="6338435" cy="35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561975" y="1543050"/>
            <a:ext cx="33597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3F3F3"/>
                </a:solidFill>
              </a:rPr>
              <a:t>Service-oriented architecture (SOA) is a style of software design where services are provided to the other components by application components, through a communication protocol over a network. The basic principles of service-oriented architecture are independent of vendors, products and technologies.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075" y="1428900"/>
            <a:ext cx="4788186" cy="35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625" y="1276500"/>
            <a:ext cx="5974755" cy="35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88" y="1276500"/>
            <a:ext cx="4911424" cy="35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615" y="1276500"/>
            <a:ext cx="4678775" cy="37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88" y="1276500"/>
            <a:ext cx="4461022" cy="35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38150" y="4191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Service-oriented architecture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75" y="1276500"/>
            <a:ext cx="6049656" cy="35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95300" y="2181700"/>
            <a:ext cx="755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Microservices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